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Proxima Nova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italic.fntdata"/><Relationship Id="rId30" Type="http://schemas.openxmlformats.org/officeDocument/2006/relationships/font" Target="fonts/ProximaNov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ProximaNov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bnet.org/wp-content/uploads/2024/09/inovatsiata.pdf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bg" sz="1000">
                <a:solidFill>
                  <a:srgbClr val="545454"/>
                </a:solidFill>
              </a:rPr>
              <a:t>РАЗВИТИЕ НА ВАЖНИ УМЕНИЯ НА 21. ВЕК ПРИ УЧЕНИЦИТЕ ЧРЕЗ ИЗПОЛЗВАНЕ НА ОБЛАЧНИТЕ ТЕХНОЛОГИИ</a:t>
            </a:r>
            <a:endParaRPr sz="1000">
              <a:solidFill>
                <a:srgbClr val="54545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bg" sz="1000">
                <a:solidFill>
                  <a:srgbClr val="545454"/>
                </a:solidFill>
              </a:rPr>
              <a:t>Иновацията цели внедряване на облачните технологии в обучението. Чрез нея ще постигнем едновременно: обогатяване на използваните досега методи, ефективно сътрудничество на всички нива в училището, равноправно партньорство, възможност за изява индивидуалността на всеки ученик и учител, които ще доведат до развитие на важни умения на 21.век при учениците (критично мислене, сътрудничество, комуникация, креативност), подпомагащи ученето им през целия живот. По-късно очакваме на качествено нов етап да премине взаимодействието с родителите, защото чрез облачните технологии ще постигнем по-голяма прозрачност в управлението, оценяването, в работата на учителите. Ще се постигнат добри резултати по отношение на формиращото оценяване и самооценяването на учениците.</a:t>
            </a:r>
            <a:endParaRPr sz="1000">
              <a:solidFill>
                <a:srgbClr val="54545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545454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8ab67d07a48430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8ab67d07a48430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8ab67d07a48430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8ab67d07a48430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8ab67d07a48430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8ab67d07a48430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8ab67d07a48430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8ab67d07a48430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8ab67d07a48430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8ab67d07a48430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8ab67d07a48430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8ab67d07a48430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8ab67d07a48430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8ab67d07a48430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8ab67d07a48430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8ab67d07a48430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8ab67d07a48430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8ab67d07a48430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8ab67d07a48430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8ab67d07a48430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06c48ed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06c48ed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" sz="2200" u="sng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Сам управлявам своето образование</a:t>
            </a:r>
            <a:endParaRPr b="1" sz="2200">
              <a:solidFill>
                <a:srgbClr val="1155C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571574bb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571574bb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571574bb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571574bb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ae0ffdcc3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ae0ffdcc3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ae0ffdcc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ae0ffdcc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06c48eda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06c48eda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06c48eda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06c48eda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06c48eda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06c48eda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8ab67d07a48430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8ab67d07a48430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8ab67d07a48430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8ab67d07a48430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8ab67d07a48430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8ab67d07a48430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8ab67d07a48430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8ab67d07a48430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32AEB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129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972" y="1524000"/>
            <a:ext cx="874900" cy="61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 rotWithShape="1">
          <a:blip r:embed="rId3">
            <a:alphaModFix/>
          </a:blip>
          <a:srcRect b="0" l="6172" r="8210" t="0"/>
          <a:stretch/>
        </p:blipFill>
        <p:spPr>
          <a:xfrm>
            <a:off x="0" y="168588"/>
            <a:ext cx="9144000" cy="4806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/>
          <p:cNvPicPr preferRelativeResize="0"/>
          <p:nvPr/>
        </p:nvPicPr>
        <p:blipFill rotWithShape="1">
          <a:blip r:embed="rId3">
            <a:alphaModFix/>
          </a:blip>
          <a:srcRect b="0" l="6034" r="8487" t="0"/>
          <a:stretch/>
        </p:blipFill>
        <p:spPr>
          <a:xfrm>
            <a:off x="0" y="164825"/>
            <a:ext cx="9144000" cy="481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4"/>
          <p:cNvPicPr preferRelativeResize="0"/>
          <p:nvPr/>
        </p:nvPicPr>
        <p:blipFill rotWithShape="1">
          <a:blip r:embed="rId3">
            <a:alphaModFix/>
          </a:blip>
          <a:srcRect b="0" l="5770" r="8488" t="0"/>
          <a:stretch/>
        </p:blipFill>
        <p:spPr>
          <a:xfrm>
            <a:off x="0" y="172338"/>
            <a:ext cx="9144000" cy="479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5"/>
          <p:cNvPicPr preferRelativeResize="0"/>
          <p:nvPr/>
        </p:nvPicPr>
        <p:blipFill rotWithShape="1">
          <a:blip r:embed="rId3">
            <a:alphaModFix/>
          </a:blip>
          <a:srcRect b="0" l="5899" r="8351" t="0"/>
          <a:stretch/>
        </p:blipFill>
        <p:spPr>
          <a:xfrm>
            <a:off x="0" y="172338"/>
            <a:ext cx="9144000" cy="479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6"/>
          <p:cNvPicPr preferRelativeResize="0"/>
          <p:nvPr/>
        </p:nvPicPr>
        <p:blipFill rotWithShape="1">
          <a:blip r:embed="rId3">
            <a:alphaModFix/>
          </a:blip>
          <a:srcRect b="0" l="6034" r="8487" t="0"/>
          <a:stretch/>
        </p:blipFill>
        <p:spPr>
          <a:xfrm>
            <a:off x="0" y="164825"/>
            <a:ext cx="9144000" cy="481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7"/>
          <p:cNvPicPr preferRelativeResize="0"/>
          <p:nvPr/>
        </p:nvPicPr>
        <p:blipFill rotWithShape="1">
          <a:blip r:embed="rId3">
            <a:alphaModFix/>
          </a:blip>
          <a:srcRect b="0" l="6034" r="8487" t="0"/>
          <a:stretch/>
        </p:blipFill>
        <p:spPr>
          <a:xfrm>
            <a:off x="0" y="164825"/>
            <a:ext cx="9144000" cy="481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8"/>
          <p:cNvPicPr preferRelativeResize="0"/>
          <p:nvPr/>
        </p:nvPicPr>
        <p:blipFill rotWithShape="1">
          <a:blip r:embed="rId3">
            <a:alphaModFix/>
          </a:blip>
          <a:srcRect b="0" l="5900" r="8218" t="0"/>
          <a:stretch/>
        </p:blipFill>
        <p:spPr>
          <a:xfrm>
            <a:off x="0" y="176075"/>
            <a:ext cx="9144000" cy="4791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9"/>
          <p:cNvPicPr preferRelativeResize="0"/>
          <p:nvPr/>
        </p:nvPicPr>
        <p:blipFill rotWithShape="1">
          <a:blip r:embed="rId3">
            <a:alphaModFix/>
          </a:blip>
          <a:srcRect b="0" l="6170" r="8483" t="0"/>
          <a:stretch/>
        </p:blipFill>
        <p:spPr>
          <a:xfrm>
            <a:off x="0" y="161050"/>
            <a:ext cx="9144000" cy="4821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0"/>
          <p:cNvPicPr preferRelativeResize="0"/>
          <p:nvPr/>
        </p:nvPicPr>
        <p:blipFill rotWithShape="1">
          <a:blip r:embed="rId3">
            <a:alphaModFix/>
          </a:blip>
          <a:srcRect b="0" l="6169" r="8615" t="0"/>
          <a:stretch/>
        </p:blipFill>
        <p:spPr>
          <a:xfrm>
            <a:off x="0" y="157263"/>
            <a:ext cx="9144000" cy="4828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 b="0" l="6171" r="8351" t="0"/>
          <a:stretch/>
        </p:blipFill>
        <p:spPr>
          <a:xfrm>
            <a:off x="0" y="164825"/>
            <a:ext cx="9144000" cy="481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lt1"/>
                </a:solidFill>
              </a:rPr>
              <a:t>Иновациите…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lt1"/>
                </a:solidFill>
              </a:rPr>
              <a:t>	2018 - 2022 - Развитие на важни умения на 21. век при учениците чрез използване на облачните технологии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lt1"/>
                </a:solidFill>
              </a:rPr>
              <a:t>	2022 - 2024 - Дигитално бъдеще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lt1"/>
                </a:solidFill>
              </a:rPr>
              <a:t>	2024 - 2026 - Сам управлявам своето образование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lt1"/>
                </a:solidFill>
              </a:rPr>
              <a:t>Какво ни провокира да търсим нови подходи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bg">
                <a:solidFill>
                  <a:schemeClr val="lt1"/>
                </a:solidFill>
              </a:rPr>
              <a:t>Да развиваме самостоятелни, мислещи, отговорни ученици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lt1"/>
                </a:solidFill>
              </a:rPr>
              <a:t>Защо тази иновация?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954" y="3033475"/>
            <a:ext cx="4568700" cy="1683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97" y="152400"/>
            <a:ext cx="874900" cy="61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349" y="957025"/>
            <a:ext cx="430599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2"/>
          <p:cNvPicPr preferRelativeResize="0"/>
          <p:nvPr/>
        </p:nvPicPr>
        <p:blipFill rotWithShape="1">
          <a:blip r:embed="rId6">
            <a:alphaModFix/>
          </a:blip>
          <a:srcRect b="11746" l="0" r="37496" t="0"/>
          <a:stretch/>
        </p:blipFill>
        <p:spPr>
          <a:xfrm>
            <a:off x="6513075" y="1411675"/>
            <a:ext cx="1137150" cy="116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3"/>
          <p:cNvPicPr preferRelativeResize="0"/>
          <p:nvPr/>
        </p:nvPicPr>
        <p:blipFill rotWithShape="1">
          <a:blip r:embed="rId3">
            <a:alphaModFix/>
          </a:blip>
          <a:srcRect b="21676" l="0" r="0" t="3394"/>
          <a:stretch/>
        </p:blipFill>
        <p:spPr>
          <a:xfrm>
            <a:off x="697938" y="871750"/>
            <a:ext cx="7748126" cy="32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97" y="152400"/>
            <a:ext cx="874900" cy="61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>
            <a:off x="311700" y="237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Електронен курс в платформа MOODLE </a:t>
            </a:r>
            <a:endParaRPr/>
          </a:p>
        </p:txBody>
      </p:sp>
      <p:sp>
        <p:nvSpPr>
          <p:cNvPr id="169" name="Google Shape;169;p34"/>
          <p:cNvSpPr txBox="1"/>
          <p:nvPr>
            <p:ph idx="1" type="body"/>
          </p:nvPr>
        </p:nvSpPr>
        <p:spPr>
          <a:xfrm>
            <a:off x="693200" y="1152475"/>
            <a:ext cx="8262900" cy="3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bg" sz="2400"/>
              <a:t>електронни речници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bg" sz="2400"/>
              <a:t>образователни игри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bg" sz="2400"/>
              <a:t>електронни тестове</a:t>
            </a:r>
            <a:endParaRPr sz="2400"/>
          </a:p>
        </p:txBody>
      </p:sp>
      <p:pic>
        <p:nvPicPr>
          <p:cNvPr id="170" name="Google Shape;170;p34"/>
          <p:cNvPicPr preferRelativeResize="0"/>
          <p:nvPr/>
        </p:nvPicPr>
        <p:blipFill rotWithShape="1">
          <a:blip r:embed="rId3">
            <a:alphaModFix/>
          </a:blip>
          <a:srcRect b="54987" l="0" r="2448" t="16442"/>
          <a:stretch/>
        </p:blipFill>
        <p:spPr>
          <a:xfrm>
            <a:off x="388200" y="934575"/>
            <a:ext cx="6690099" cy="146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4"/>
          <p:cNvPicPr preferRelativeResize="0"/>
          <p:nvPr/>
        </p:nvPicPr>
        <p:blipFill rotWithShape="1">
          <a:blip r:embed="rId4">
            <a:alphaModFix/>
          </a:blip>
          <a:srcRect b="9898" l="26186" r="30551" t="17898"/>
          <a:stretch/>
        </p:blipFill>
        <p:spPr>
          <a:xfrm>
            <a:off x="5989275" y="1429800"/>
            <a:ext cx="2966876" cy="37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bg" sz="15000">
                <a:solidFill>
                  <a:srgbClr val="1155CC"/>
                </a:solidFill>
              </a:rPr>
              <a:t>?</a:t>
            </a:r>
            <a:endParaRPr b="1" sz="150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lt1"/>
                </a:solidFill>
              </a:rPr>
              <a:t>Какво е саморегулирано учене?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lt1"/>
                </a:solidFill>
              </a:rPr>
              <a:t>Учениците поставят цели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lt1"/>
                </a:solidFill>
              </a:rPr>
              <a:t>Организират процеса си на учене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lt1"/>
                </a:solidFill>
              </a:rPr>
              <a:t>Самооценяват се и коригират усилията си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bg">
                <a:solidFill>
                  <a:schemeClr val="lt1"/>
                </a:solidFill>
              </a:rPr>
              <a:t>Използват стратегии за учене, които работят за тях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lt1"/>
                </a:solidFill>
              </a:rPr>
              <a:t>Основни стъпки в нашата иновация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lt1"/>
                </a:solidFill>
              </a:rPr>
              <a:t>Целеполагане от ученика в началото на часа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lt1"/>
                </a:solidFill>
              </a:rPr>
              <a:t>Настройка за учене и осъзнато включване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bg">
                <a:solidFill>
                  <a:schemeClr val="lt1"/>
                </a:solidFill>
              </a:rPr>
              <a:t>Саморефлексия в края на часа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0" l="6035" r="8347" t="0"/>
          <a:stretch/>
        </p:blipFill>
        <p:spPr>
          <a:xfrm>
            <a:off x="0" y="168588"/>
            <a:ext cx="9144000" cy="4806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 b="0" l="6035" r="8347" t="0"/>
          <a:stretch/>
        </p:blipFill>
        <p:spPr>
          <a:xfrm>
            <a:off x="0" y="168588"/>
            <a:ext cx="9144000" cy="4806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 rotWithShape="1">
          <a:blip r:embed="rId3">
            <a:alphaModFix/>
          </a:blip>
          <a:srcRect b="0" l="6035" r="8347" t="0"/>
          <a:stretch/>
        </p:blipFill>
        <p:spPr>
          <a:xfrm>
            <a:off x="0" y="168588"/>
            <a:ext cx="9144000" cy="4806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 rotWithShape="1">
          <a:blip r:embed="rId3">
            <a:alphaModFix/>
          </a:blip>
          <a:srcRect b="0" l="6163" r="8351" t="0"/>
          <a:stretch/>
        </p:blipFill>
        <p:spPr>
          <a:xfrm>
            <a:off x="0" y="164825"/>
            <a:ext cx="9144000" cy="481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